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omforta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bold.fntdata"/><Relationship Id="rId6" Type="http://schemas.openxmlformats.org/officeDocument/2006/relationships/slide" Target="slides/slide1.xml"/><Relationship Id="rId18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22fb021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22fb021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2fb021b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22fb021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299585ee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299585ee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299585e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299585e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Discovery Hybrid Rheometer. (2019). </a:t>
            </a:r>
            <a:r>
              <a:rPr i="1" lang="es-419"/>
              <a:t>TA Instruments</a:t>
            </a:r>
            <a:r>
              <a:rPr lang="es-419"/>
              <a:t>. Online. [Available from] https://www.tainstruments.com/dhr-3/#ffs-tabbed-11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299585eec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299585eec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299585ee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299585e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299585ee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299585ee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299585eec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299585eec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299585eec_6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299585eec_6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d2361d34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d2361d34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23f786d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d23f786d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Relationship Id="rId8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Relationship Id="rId5" Type="http://schemas.openxmlformats.org/officeDocument/2006/relationships/image" Target="../media/image52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0" Type="http://schemas.openxmlformats.org/officeDocument/2006/relationships/image" Target="../media/image13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1" Type="http://schemas.openxmlformats.org/officeDocument/2006/relationships/image" Target="../media/image23.png"/><Relationship Id="rId10" Type="http://schemas.openxmlformats.org/officeDocument/2006/relationships/image" Target="../media/image24.png"/><Relationship Id="rId12" Type="http://schemas.openxmlformats.org/officeDocument/2006/relationships/image" Target="../media/image35.png"/><Relationship Id="rId9" Type="http://schemas.openxmlformats.org/officeDocument/2006/relationships/image" Target="../media/image16.png"/><Relationship Id="rId5" Type="http://schemas.openxmlformats.org/officeDocument/2006/relationships/image" Target="../media/image37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Relationship Id="rId7" Type="http://schemas.openxmlformats.org/officeDocument/2006/relationships/image" Target="../media/image17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825283" y="841772"/>
            <a:ext cx="4289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Application &amp; Instrument Training</a:t>
            </a:r>
            <a:endParaRPr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b="1"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TRIBOMETER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25283" y="2701528"/>
            <a:ext cx="4289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200"/>
              <a:buNone/>
            </a:pPr>
            <a:r>
              <a:rPr lang="es-419" sz="11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@ ITESM - CEM</a:t>
            </a:r>
            <a:endParaRPr sz="11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200"/>
              <a:buNone/>
            </a:pPr>
            <a:r>
              <a:rPr lang="es-419" sz="12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Laboratorio de Tribología</a:t>
            </a:r>
            <a:endParaRPr sz="12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4514175" y="4869600"/>
            <a:ext cx="2941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2F2F2"/>
                </a:solidFill>
              </a:rPr>
              <a:t>14 - Mar - 2019</a:t>
            </a:r>
            <a:endParaRPr sz="1100">
              <a:solidFill>
                <a:srgbClr val="F2F2F2"/>
              </a:solidFill>
            </a:endParaRPr>
          </a:p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7456025" y="4327850"/>
            <a:ext cx="1336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232323"/>
                </a:solidFill>
                <a:latin typeface="Comfortaa"/>
                <a:ea typeface="Comfortaa"/>
                <a:cs typeface="Comfortaa"/>
                <a:sym typeface="Comfortaa"/>
              </a:rPr>
              <a:t>Gustavo Ruiz</a:t>
            </a:r>
            <a:br>
              <a:rPr lang="es-419" sz="1100">
                <a:solidFill>
                  <a:srgbClr val="23232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419" sz="1100">
                <a:solidFill>
                  <a:srgbClr val="232323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br>
              <a:rPr lang="es-419" sz="1100">
                <a:solidFill>
                  <a:srgbClr val="23232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419" sz="1100">
                <a:solidFill>
                  <a:srgbClr val="232323"/>
                </a:solidFill>
                <a:latin typeface="Comfortaa"/>
                <a:ea typeface="Comfortaa"/>
                <a:cs typeface="Comfortaa"/>
                <a:sym typeface="Comfortaa"/>
              </a:rPr>
              <a:t>Osamu Katagiri</a:t>
            </a:r>
            <a:endParaRPr sz="1100">
              <a:solidFill>
                <a:srgbClr val="23232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69600"/>
            <a:ext cx="2588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Nora, thanks for your support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 rotWithShape="1">
          <a:blip r:embed="rId4">
            <a:alphaModFix/>
          </a:blip>
          <a:srcRect b="42216" l="0" r="47385" t="3064"/>
          <a:stretch/>
        </p:blipFill>
        <p:spPr>
          <a:xfrm>
            <a:off x="7049175" y="3514300"/>
            <a:ext cx="1971052" cy="1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5">
            <a:alphaModFix/>
          </a:blip>
          <a:srcRect b="47541" l="12387" r="52903" t="20158"/>
          <a:stretch/>
        </p:blipFill>
        <p:spPr>
          <a:xfrm>
            <a:off x="7040375" y="1596400"/>
            <a:ext cx="2094800" cy="109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6">
            <a:alphaModFix/>
          </a:blip>
          <a:srcRect b="35375" l="38518" r="38601" t="29803"/>
          <a:stretch/>
        </p:blipFill>
        <p:spPr>
          <a:xfrm>
            <a:off x="4044864" y="1605900"/>
            <a:ext cx="1413212" cy="12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6040875" y="35006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calibrate the instrument’s inertia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936700" y="1204325"/>
            <a:ext cx="733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Run the experiment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</a:rPr>
              <a:t>‹#›</a:t>
            </a:fld>
            <a:endParaRPr sz="1100">
              <a:solidFill>
                <a:srgbClr val="F2F2F2"/>
              </a:solidFill>
            </a:endParaRPr>
          </a:p>
        </p:txBody>
      </p:sp>
      <p:sp>
        <p:nvSpPr>
          <p:cNvPr id="217" name="Google Shape;217;p22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Procedure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2813375" y="1596425"/>
            <a:ext cx="1242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Open the TA software &amp; connect to the instrument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19" name="Google Shape;219;p22"/>
          <p:cNvCxnSpPr/>
          <p:nvPr/>
        </p:nvCxnSpPr>
        <p:spPr>
          <a:xfrm>
            <a:off x="2813375" y="1605500"/>
            <a:ext cx="1242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2"/>
          <p:cNvSpPr txBox="1"/>
          <p:nvPr/>
        </p:nvSpPr>
        <p:spPr>
          <a:xfrm>
            <a:off x="5439375" y="1596400"/>
            <a:ext cx="16029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input the experiment data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21" name="Google Shape;221;p22"/>
          <p:cNvCxnSpPr/>
          <p:nvPr/>
        </p:nvCxnSpPr>
        <p:spPr>
          <a:xfrm flipH="1" rot="10800000">
            <a:off x="5446275" y="1605575"/>
            <a:ext cx="1602900" cy="15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2"/>
          <p:cNvSpPr txBox="1"/>
          <p:nvPr/>
        </p:nvSpPr>
        <p:spPr>
          <a:xfrm>
            <a:off x="2813375" y="3519550"/>
            <a:ext cx="1231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calibrate the instrument’s friction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7">
            <a:alphaModFix/>
          </a:blip>
          <a:srcRect b="33989" l="0" r="95398" t="56751"/>
          <a:stretch/>
        </p:blipFill>
        <p:spPr>
          <a:xfrm>
            <a:off x="2392625" y="1614575"/>
            <a:ext cx="420748" cy="4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8">
            <a:alphaModFix/>
          </a:blip>
          <a:srcRect b="24993" l="10144" r="47744" t="19281"/>
          <a:stretch/>
        </p:blipFill>
        <p:spPr>
          <a:xfrm>
            <a:off x="4044875" y="3519550"/>
            <a:ext cx="1996300" cy="14859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2"/>
          <p:cNvCxnSpPr/>
          <p:nvPr/>
        </p:nvCxnSpPr>
        <p:spPr>
          <a:xfrm>
            <a:off x="9019050" y="2717375"/>
            <a:ext cx="6600" cy="772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2"/>
          <p:cNvSpPr txBox="1"/>
          <p:nvPr/>
        </p:nvSpPr>
        <p:spPr>
          <a:xfrm>
            <a:off x="7042225" y="2717375"/>
            <a:ext cx="17355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select the geometry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27" name="Google Shape;227;p22"/>
          <p:cNvCxnSpPr/>
          <p:nvPr/>
        </p:nvCxnSpPr>
        <p:spPr>
          <a:xfrm flipH="1">
            <a:off x="6051525" y="4665600"/>
            <a:ext cx="987300" cy="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2"/>
          <p:cNvCxnSpPr/>
          <p:nvPr/>
        </p:nvCxnSpPr>
        <p:spPr>
          <a:xfrm rot="10800000">
            <a:off x="2813375" y="4675050"/>
            <a:ext cx="12315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9" name="Google Shape;229;p22"/>
          <p:cNvPicPr preferRelativeResize="0"/>
          <p:nvPr/>
        </p:nvPicPr>
        <p:blipFill rotWithShape="1">
          <a:blip r:embed="rId9">
            <a:alphaModFix/>
          </a:blip>
          <a:srcRect b="34572" l="10112" r="47716" t="37392"/>
          <a:stretch/>
        </p:blipFill>
        <p:spPr>
          <a:xfrm>
            <a:off x="723600" y="3891674"/>
            <a:ext cx="2094800" cy="78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/>
        </p:nvSpPr>
        <p:spPr>
          <a:xfrm>
            <a:off x="5658375" y="3500600"/>
            <a:ext cx="1231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define the </a:t>
            </a: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experimental</a:t>
            </a: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procedure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936700" y="1204325"/>
            <a:ext cx="733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Run the experiment (continued)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23"/>
          <p:cNvSpPr txBox="1"/>
          <p:nvPr>
            <p:ph idx="12" type="sldNum"/>
          </p:nvPr>
        </p:nvSpPr>
        <p:spPr>
          <a:xfrm>
            <a:off x="63055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</a:rPr>
              <a:t>‹#›</a:t>
            </a:fld>
            <a:endParaRPr sz="1100">
              <a:solidFill>
                <a:srgbClr val="F2F2F2"/>
              </a:solidFill>
            </a:endParaRPr>
          </a:p>
        </p:txBody>
      </p:sp>
      <p:sp>
        <p:nvSpPr>
          <p:cNvPr id="237" name="Google Shape;237;p23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Procedure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2813375" y="1596425"/>
            <a:ext cx="1242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Set the plate’s temperature</a:t>
            </a:r>
            <a:endParaRPr sz="900"/>
          </a:p>
        </p:txBody>
      </p:sp>
      <p:cxnSp>
        <p:nvCxnSpPr>
          <p:cNvPr id="239" name="Google Shape;239;p23"/>
          <p:cNvCxnSpPr/>
          <p:nvPr/>
        </p:nvCxnSpPr>
        <p:spPr>
          <a:xfrm flipH="1" rot="10800000">
            <a:off x="2813375" y="1603700"/>
            <a:ext cx="1293900" cy="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3"/>
          <p:cNvSpPr txBox="1"/>
          <p:nvPr/>
        </p:nvSpPr>
        <p:spPr>
          <a:xfrm>
            <a:off x="5875250" y="1596400"/>
            <a:ext cx="11670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perform the rotational mapping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1" name="Google Shape;241;p23"/>
          <p:cNvCxnSpPr/>
          <p:nvPr/>
        </p:nvCxnSpPr>
        <p:spPr>
          <a:xfrm>
            <a:off x="5875250" y="1602475"/>
            <a:ext cx="1135200" cy="14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3"/>
          <p:cNvSpPr txBox="1"/>
          <p:nvPr/>
        </p:nvSpPr>
        <p:spPr>
          <a:xfrm>
            <a:off x="8363300" y="1799875"/>
            <a:ext cx="349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">
                <a:solidFill>
                  <a:srgbClr val="555659"/>
                </a:solidFill>
                <a:latin typeface="Comfortaa"/>
                <a:ea typeface="Comfortaa"/>
                <a:cs typeface="Comfortaa"/>
                <a:sym typeface="Comfortaa"/>
              </a:rPr>
              <a:t>1st</a:t>
            </a:r>
            <a:endParaRPr b="1">
              <a:solidFill>
                <a:srgbClr val="555659"/>
              </a:solidFill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7220300" y="1952275"/>
            <a:ext cx="41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">
                <a:solidFill>
                  <a:srgbClr val="555659"/>
                </a:solidFill>
                <a:latin typeface="Comfortaa"/>
                <a:ea typeface="Comfortaa"/>
                <a:cs typeface="Comfortaa"/>
                <a:sym typeface="Comfortaa"/>
              </a:rPr>
              <a:t>2nd</a:t>
            </a:r>
            <a:endParaRPr b="1">
              <a:solidFill>
                <a:srgbClr val="555659"/>
              </a:solidFill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7042225" y="2768450"/>
            <a:ext cx="1829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Get the Zero Gap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5" name="Google Shape;245;p23"/>
          <p:cNvCxnSpPr/>
          <p:nvPr/>
        </p:nvCxnSpPr>
        <p:spPr>
          <a:xfrm>
            <a:off x="8513325" y="2555575"/>
            <a:ext cx="0" cy="682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3"/>
          <p:cNvCxnSpPr/>
          <p:nvPr/>
        </p:nvCxnSpPr>
        <p:spPr>
          <a:xfrm flipH="1">
            <a:off x="5705925" y="4818000"/>
            <a:ext cx="1180500" cy="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b="22638" l="83564" r="0" t="52562"/>
          <a:stretch/>
        </p:blipFill>
        <p:spPr>
          <a:xfrm>
            <a:off x="1310375" y="1605500"/>
            <a:ext cx="1502876" cy="12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5">
            <a:alphaModFix/>
          </a:blip>
          <a:srcRect b="11380" l="10024" r="65406" t="47739"/>
          <a:stretch/>
        </p:blipFill>
        <p:spPr>
          <a:xfrm>
            <a:off x="4121075" y="1596400"/>
            <a:ext cx="1754164" cy="16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6">
            <a:alphaModFix/>
          </a:blip>
          <a:srcRect b="21848" l="83564" r="0" t="52619"/>
          <a:stretch/>
        </p:blipFill>
        <p:spPr>
          <a:xfrm>
            <a:off x="7010450" y="1616575"/>
            <a:ext cx="1502876" cy="131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7">
            <a:alphaModFix/>
          </a:blip>
          <a:srcRect b="21988" l="10913" r="52829" t="15949"/>
          <a:stretch/>
        </p:blipFill>
        <p:spPr>
          <a:xfrm>
            <a:off x="6886413" y="3238075"/>
            <a:ext cx="1649992" cy="15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8">
            <a:alphaModFix/>
          </a:blip>
          <a:srcRect b="75692" l="28661" r="59425" t="4278"/>
          <a:stretch/>
        </p:blipFill>
        <p:spPr>
          <a:xfrm>
            <a:off x="4951601" y="3481850"/>
            <a:ext cx="754336" cy="7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9">
            <a:alphaModFix/>
          </a:blip>
          <a:srcRect b="66782" l="83671" r="0" t="16118"/>
          <a:stretch/>
        </p:blipFill>
        <p:spPr>
          <a:xfrm>
            <a:off x="3816400" y="3996900"/>
            <a:ext cx="1135200" cy="66870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 txBox="1"/>
          <p:nvPr/>
        </p:nvSpPr>
        <p:spPr>
          <a:xfrm>
            <a:off x="2584900" y="3481750"/>
            <a:ext cx="1231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run the experiment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</a:rPr>
              <a:t>‹#›</a:t>
            </a:fld>
            <a:endParaRPr sz="1100">
              <a:solidFill>
                <a:srgbClr val="F2F2F2"/>
              </a:solidFill>
            </a:endParaRPr>
          </a:p>
        </p:txBody>
      </p:sp>
      <p:sp>
        <p:nvSpPr>
          <p:cNvPr id="259" name="Google Shape;259;p24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Results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0" name="Google Shape;260;p24"/>
          <p:cNvPicPr preferRelativeResize="0"/>
          <p:nvPr/>
        </p:nvPicPr>
        <p:blipFill rotWithShape="1">
          <a:blip r:embed="rId4">
            <a:alphaModFix/>
          </a:blip>
          <a:srcRect b="16833" l="0" r="0" t="34089"/>
          <a:stretch/>
        </p:blipFill>
        <p:spPr>
          <a:xfrm>
            <a:off x="5559600" y="3258775"/>
            <a:ext cx="3420827" cy="12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5">
            <a:alphaModFix/>
          </a:blip>
          <a:srcRect b="50233" l="0" r="0" t="0"/>
          <a:stretch/>
        </p:blipFill>
        <p:spPr>
          <a:xfrm>
            <a:off x="5529825" y="902100"/>
            <a:ext cx="3450600" cy="22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6">
            <a:alphaModFix/>
          </a:blip>
          <a:srcRect b="15650" l="10976" r="17747" t="18451"/>
          <a:stretch/>
        </p:blipFill>
        <p:spPr>
          <a:xfrm>
            <a:off x="828325" y="902100"/>
            <a:ext cx="4654248" cy="242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/>
          <p:nvPr/>
        </p:nvSpPr>
        <p:spPr>
          <a:xfrm>
            <a:off x="3489300" y="2936225"/>
            <a:ext cx="495600" cy="115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5823975" y="2187400"/>
            <a:ext cx="2293800" cy="1158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9300" y="3869325"/>
            <a:ext cx="1753325" cy="4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393" y="1385424"/>
            <a:ext cx="1502871" cy="25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1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Introduction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936700" y="1204325"/>
            <a:ext cx="62883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Discovery Hybrid Rheometer (DHR) from TA Instruments.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Optical Encoder Dual Reader.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Resolution better than 2 nanoradians.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Advanced drag cup motor.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Keeps inertia, temperature and friction an absolute minimum.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2nd generation magnetic bearing.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Less than 70% of the friction of air-bearing.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It can measure down to 0.5 nNm of torque.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Force rebalance transducer (FRT).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High accuracy normal fo4rce measurements up to 50N.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True Position Sensor (TPS).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True gap accuracy via a high resolution linear position sensor.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7343825" y="4005275"/>
            <a:ext cx="160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Figure 1. Discovery hybrid Rheometer. TA Instruments.</a:t>
            </a:r>
            <a:endParaRPr sz="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1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5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Purposes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936700" y="1204325"/>
            <a:ext cx="77517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 learn how to turn on the instrument in the correct order and the conditions needed for using it.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 understand the software and how to design Rheology experiments. 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 learn how to calibrate the instrument before each experiment.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 perform rheology experiments for practicing.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813" y="3177588"/>
            <a:ext cx="26574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1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6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Materials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925" y="1475526"/>
            <a:ext cx="2590324" cy="19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975" y="431469"/>
            <a:ext cx="2384376" cy="17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6">
            <a:alphaModFix/>
          </a:blip>
          <a:srcRect b="6624" l="35220" r="0" t="35219"/>
          <a:stretch/>
        </p:blipFill>
        <p:spPr>
          <a:xfrm>
            <a:off x="6481550" y="3041875"/>
            <a:ext cx="2010174" cy="13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7">
            <a:alphaModFix/>
          </a:blip>
          <a:srcRect b="35932" l="27600" r="31636" t="21917"/>
          <a:stretch/>
        </p:blipFill>
        <p:spPr>
          <a:xfrm>
            <a:off x="3653625" y="3041874"/>
            <a:ext cx="2326901" cy="135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8">
            <a:alphaModFix/>
          </a:blip>
          <a:srcRect b="0" l="51918" r="0" t="0"/>
          <a:stretch/>
        </p:blipFill>
        <p:spPr>
          <a:xfrm>
            <a:off x="4032674" y="219725"/>
            <a:ext cx="1417950" cy="22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958925" y="3418275"/>
            <a:ext cx="2590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Certified Viscosity Standard. S600.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028063" y="2329450"/>
            <a:ext cx="2590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Peltier plate for rheology.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191525" y="4395325"/>
            <a:ext cx="2590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Ethanol.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446550" y="4395325"/>
            <a:ext cx="2590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Geometry: Parallel plate 60 mm</a:t>
            </a: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3766425" y="2511000"/>
            <a:ext cx="187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Discovery hybrid Rheometer. TA Instruments.</a:t>
            </a:r>
            <a:endParaRPr sz="9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6040875" y="35006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plug the instruments to the orange </a:t>
            </a:r>
            <a:r>
              <a:rPr lang="es-419" sz="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(isolated ground) </a:t>
            </a: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outlet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936700" y="1204325"/>
            <a:ext cx="733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Initial</a:t>
            </a: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setup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</a:rPr>
              <a:t>‹#›</a:t>
            </a:fld>
            <a:endParaRPr sz="1100">
              <a:solidFill>
                <a:srgbClr val="F2F2F2"/>
              </a:solidFill>
            </a:endParaRPr>
          </a:p>
        </p:txBody>
      </p:sp>
      <p:sp>
        <p:nvSpPr>
          <p:cNvPr id="99" name="Google Shape;99;p17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Procedure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10151" l="0" r="0" t="9597"/>
          <a:stretch/>
        </p:blipFill>
        <p:spPr>
          <a:xfrm>
            <a:off x="834775" y="1615363"/>
            <a:ext cx="1978601" cy="119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6889" l="0" r="0" t="6889"/>
          <a:stretch/>
        </p:blipFill>
        <p:spPr>
          <a:xfrm>
            <a:off x="4055675" y="1615350"/>
            <a:ext cx="1978599" cy="11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2813375" y="1596425"/>
            <a:ext cx="1242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remove protective covers</a:t>
            </a:r>
            <a:endParaRPr sz="900"/>
          </a:p>
        </p:txBody>
      </p:sp>
      <p:cxnSp>
        <p:nvCxnSpPr>
          <p:cNvPr id="103" name="Google Shape;103;p17"/>
          <p:cNvCxnSpPr/>
          <p:nvPr/>
        </p:nvCxnSpPr>
        <p:spPr>
          <a:xfrm>
            <a:off x="2813375" y="1605500"/>
            <a:ext cx="1242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" name="Google Shape;104;p17"/>
          <p:cNvPicPr preferRelativeResize="0"/>
          <p:nvPr/>
        </p:nvPicPr>
        <p:blipFill rotWithShape="1">
          <a:blip r:embed="rId6">
            <a:alphaModFix/>
          </a:blip>
          <a:srcRect b="21548" l="12150" r="11953" t="19624"/>
          <a:stretch/>
        </p:blipFill>
        <p:spPr>
          <a:xfrm>
            <a:off x="7042213" y="1615363"/>
            <a:ext cx="1983627" cy="11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6040875" y="15964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open air valves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AKA. ball valve / T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6047800" y="1605500"/>
            <a:ext cx="1001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 txBox="1"/>
          <p:nvPr/>
        </p:nvSpPr>
        <p:spPr>
          <a:xfrm>
            <a:off x="8287100" y="1723675"/>
            <a:ext cx="52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">
                <a:solidFill>
                  <a:srgbClr val="555659"/>
                </a:solidFill>
                <a:latin typeface="Comfortaa"/>
                <a:ea typeface="Comfortaa"/>
                <a:cs typeface="Comfortaa"/>
                <a:sym typeface="Comfortaa"/>
              </a:rPr>
              <a:t>1era</a:t>
            </a:r>
            <a:endParaRPr b="1">
              <a:solidFill>
                <a:srgbClr val="555659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188650" y="1952275"/>
            <a:ext cx="52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900">
                <a:solidFill>
                  <a:srgbClr val="555659"/>
                </a:solidFill>
                <a:latin typeface="Comfortaa"/>
                <a:ea typeface="Comfortaa"/>
                <a:cs typeface="Comfortaa"/>
                <a:sym typeface="Comfortaa"/>
              </a:rPr>
              <a:t>2nda</a:t>
            </a:r>
            <a:endParaRPr b="1">
              <a:solidFill>
                <a:srgbClr val="555659"/>
              </a:solidFill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7">
            <a:alphaModFix/>
          </a:blip>
          <a:srcRect b="26190" l="2697" r="24775" t="15751"/>
          <a:stretch/>
        </p:blipFill>
        <p:spPr>
          <a:xfrm>
            <a:off x="7042225" y="3481750"/>
            <a:ext cx="1983627" cy="11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7042225" y="2768450"/>
            <a:ext cx="1978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check air pressure, which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shall be around 30 (±2) psi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>
            <a:off x="9020725" y="2783900"/>
            <a:ext cx="0" cy="682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" name="Google Shape;112;p17"/>
          <p:cNvPicPr preferRelativeResize="0"/>
          <p:nvPr/>
        </p:nvPicPr>
        <p:blipFill rotWithShape="1">
          <a:blip r:embed="rId8">
            <a:alphaModFix/>
          </a:blip>
          <a:srcRect b="25995" l="35081" r="27131" t="16029"/>
          <a:stretch/>
        </p:blipFill>
        <p:spPr>
          <a:xfrm>
            <a:off x="5046400" y="3519550"/>
            <a:ext cx="1001399" cy="1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9">
            <a:alphaModFix/>
          </a:blip>
          <a:srcRect b="18032" l="32205" r="30162" t="24191"/>
          <a:stretch/>
        </p:blipFill>
        <p:spPr>
          <a:xfrm>
            <a:off x="4044999" y="3519550"/>
            <a:ext cx="1001400" cy="115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7"/>
          <p:cNvCxnSpPr/>
          <p:nvPr/>
        </p:nvCxnSpPr>
        <p:spPr>
          <a:xfrm flipH="1">
            <a:off x="6051525" y="4665600"/>
            <a:ext cx="987300" cy="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7"/>
          <p:cNvSpPr/>
          <p:nvPr/>
        </p:nvSpPr>
        <p:spPr>
          <a:xfrm>
            <a:off x="5092225" y="3979125"/>
            <a:ext cx="349800" cy="392100"/>
          </a:xfrm>
          <a:prstGeom prst="noSmoking">
            <a:avLst>
              <a:gd fmla="val 11503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5658725" y="3896900"/>
            <a:ext cx="349800" cy="360600"/>
          </a:xfrm>
          <a:prstGeom prst="donut">
            <a:avLst>
              <a:gd fmla="val 8882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10">
            <a:alphaModFix/>
          </a:blip>
          <a:srcRect b="22293" l="0" r="26675" t="0"/>
          <a:stretch/>
        </p:blipFill>
        <p:spPr>
          <a:xfrm>
            <a:off x="1362575" y="3519550"/>
            <a:ext cx="1450676" cy="11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2813375" y="3519550"/>
            <a:ext cx="1231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turn on the TA-supplied Air Cooled Circulator </a:t>
            </a:r>
            <a:r>
              <a:rPr lang="es-419" sz="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(below the working table)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9" name="Google Shape;119;p17"/>
          <p:cNvCxnSpPr/>
          <p:nvPr/>
        </p:nvCxnSpPr>
        <p:spPr>
          <a:xfrm rot="10800000">
            <a:off x="2813375" y="4675050"/>
            <a:ext cx="12315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7"/>
          <p:cNvSpPr txBox="1"/>
          <p:nvPr/>
        </p:nvSpPr>
        <p:spPr>
          <a:xfrm>
            <a:off x="723600" y="3519550"/>
            <a:ext cx="6390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SW UP</a:t>
            </a:r>
            <a:b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is ON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---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DOWN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is OFF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40817" l="45639" r="27126" t="15537"/>
          <a:stretch/>
        </p:blipFill>
        <p:spPr>
          <a:xfrm>
            <a:off x="1847774" y="3547650"/>
            <a:ext cx="959351" cy="1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5">
            <a:alphaModFix/>
          </a:blip>
          <a:srcRect b="20716" l="1526" r="0" t="0"/>
          <a:stretch/>
        </p:blipFill>
        <p:spPr>
          <a:xfrm>
            <a:off x="841025" y="1615375"/>
            <a:ext cx="1972299" cy="11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6040875" y="35006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disconnect the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fluid hoses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936700" y="1204325"/>
            <a:ext cx="733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Initial setup (continued)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</a:rPr>
              <a:t>‹#›</a:t>
            </a:fld>
            <a:endParaRPr sz="1100">
              <a:solidFill>
                <a:srgbClr val="F2F2F2"/>
              </a:solidFill>
            </a:endParaRPr>
          </a:p>
        </p:txBody>
      </p:sp>
      <p:sp>
        <p:nvSpPr>
          <p:cNvPr id="130" name="Google Shape;130;p18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Procedure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813375" y="1596425"/>
            <a:ext cx="1242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remove the bearing clamp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2" name="Google Shape;132;p18"/>
          <p:cNvCxnSpPr/>
          <p:nvPr/>
        </p:nvCxnSpPr>
        <p:spPr>
          <a:xfrm>
            <a:off x="2813375" y="1605500"/>
            <a:ext cx="1242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8"/>
          <p:cNvSpPr txBox="1"/>
          <p:nvPr/>
        </p:nvSpPr>
        <p:spPr>
          <a:xfrm>
            <a:off x="6040875" y="15964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turn on the Electronics Control Module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4" name="Google Shape;134;p18"/>
          <p:cNvCxnSpPr/>
          <p:nvPr/>
        </p:nvCxnSpPr>
        <p:spPr>
          <a:xfrm>
            <a:off x="6047800" y="1605500"/>
            <a:ext cx="1001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8"/>
          <p:cNvSpPr/>
          <p:nvPr/>
        </p:nvSpPr>
        <p:spPr>
          <a:xfrm>
            <a:off x="5092225" y="3979125"/>
            <a:ext cx="349800" cy="392100"/>
          </a:xfrm>
          <a:prstGeom prst="noSmoking">
            <a:avLst>
              <a:gd fmla="val 11503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5658725" y="3896900"/>
            <a:ext cx="349800" cy="360600"/>
          </a:xfrm>
          <a:prstGeom prst="donut">
            <a:avLst>
              <a:gd fmla="val 8882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2813375" y="3519550"/>
            <a:ext cx="12315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disconnect the power cable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6">
            <a:alphaModFix/>
          </a:blip>
          <a:srcRect b="0" l="23332" r="13608" t="0"/>
          <a:stretch/>
        </p:blipFill>
        <p:spPr>
          <a:xfrm>
            <a:off x="4044875" y="1596400"/>
            <a:ext cx="1001400" cy="119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7">
            <a:alphaModFix/>
          </a:blip>
          <a:srcRect b="0" l="0" r="36932" t="0"/>
          <a:stretch/>
        </p:blipFill>
        <p:spPr>
          <a:xfrm>
            <a:off x="5047326" y="1596400"/>
            <a:ext cx="1001400" cy="119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8">
            <a:alphaModFix/>
          </a:blip>
          <a:srcRect b="9807" l="12570" r="12562" t="9807"/>
          <a:stretch/>
        </p:blipFill>
        <p:spPr>
          <a:xfrm>
            <a:off x="7040375" y="1587000"/>
            <a:ext cx="1502300" cy="12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8542675" y="1577550"/>
            <a:ext cx="5982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“I”</a:t>
            </a:r>
            <a:b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is ON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---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“O”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is OFF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936700" y="3155538"/>
            <a:ext cx="733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Replace the Lower Stage</a:t>
            </a: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(if required)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>
            <a:off x="2809675" y="3547650"/>
            <a:ext cx="1242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6040875" y="3519550"/>
            <a:ext cx="1001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5" name="Google Shape;145;p18"/>
          <p:cNvPicPr preferRelativeResize="0"/>
          <p:nvPr/>
        </p:nvPicPr>
        <p:blipFill rotWithShape="1">
          <a:blip r:embed="rId9">
            <a:alphaModFix/>
          </a:blip>
          <a:srcRect b="8155" l="0" r="0" t="0"/>
          <a:stretch/>
        </p:blipFill>
        <p:spPr>
          <a:xfrm>
            <a:off x="1116300" y="4188650"/>
            <a:ext cx="332400" cy="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723600" y="3528700"/>
            <a:ext cx="11178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Press the Release button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10">
            <a:alphaModFix/>
          </a:blip>
          <a:srcRect b="63043" l="50342" r="29944" t="6694"/>
          <a:stretch/>
        </p:blipFill>
        <p:spPr>
          <a:xfrm>
            <a:off x="4044875" y="3519550"/>
            <a:ext cx="1001400" cy="1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11">
            <a:alphaModFix/>
          </a:blip>
          <a:srcRect b="58090" l="22280" r="50421" t="0"/>
          <a:stretch/>
        </p:blipFill>
        <p:spPr>
          <a:xfrm>
            <a:off x="5046273" y="3519550"/>
            <a:ext cx="1001400" cy="1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12">
            <a:alphaModFix/>
          </a:blip>
          <a:srcRect b="47032" l="34397" r="15424" t="12595"/>
          <a:stretch/>
        </p:blipFill>
        <p:spPr>
          <a:xfrm>
            <a:off x="7049200" y="3500600"/>
            <a:ext cx="1972300" cy="11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7042225" y="2768450"/>
            <a:ext cx="1978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align and fit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attachment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4">
            <a:alphaModFix/>
          </a:blip>
          <a:srcRect b="23071" l="0" r="0" t="0"/>
          <a:stretch/>
        </p:blipFill>
        <p:spPr>
          <a:xfrm>
            <a:off x="4055725" y="3519550"/>
            <a:ext cx="1993275" cy="1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5">
            <a:alphaModFix/>
          </a:blip>
          <a:srcRect b="20076" l="0" r="0" t="0"/>
          <a:stretch/>
        </p:blipFill>
        <p:spPr>
          <a:xfrm>
            <a:off x="7041975" y="1614575"/>
            <a:ext cx="1982800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6">
            <a:alphaModFix/>
          </a:blip>
          <a:srcRect b="0" l="0" r="0" t="9918"/>
          <a:stretch/>
        </p:blipFill>
        <p:spPr>
          <a:xfrm>
            <a:off x="7041975" y="3481700"/>
            <a:ext cx="1982800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7">
            <a:alphaModFix/>
          </a:blip>
          <a:srcRect b="6545" l="15410" r="11205" t="1787"/>
          <a:stretch/>
        </p:blipFill>
        <p:spPr>
          <a:xfrm rot="5400000">
            <a:off x="4451250" y="1200900"/>
            <a:ext cx="1191750" cy="19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6040875" y="35006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onnect the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power cable &amp; fluid hoses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936700" y="1204325"/>
            <a:ext cx="733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Replace the Lower Stage</a:t>
            </a:r>
            <a:r>
              <a:rPr lang="es-419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(continued)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</a:rPr>
              <a:t>‹#›</a:t>
            </a:fld>
            <a:endParaRPr sz="1100">
              <a:solidFill>
                <a:srgbClr val="F2F2F2"/>
              </a:solidFill>
            </a:endParaRPr>
          </a:p>
        </p:txBody>
      </p:sp>
      <p:sp>
        <p:nvSpPr>
          <p:cNvPr id="162" name="Google Shape;162;p19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Procedure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2813375" y="1596425"/>
            <a:ext cx="1242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remove the </a:t>
            </a: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attachment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4" name="Google Shape;164;p19"/>
          <p:cNvCxnSpPr/>
          <p:nvPr/>
        </p:nvCxnSpPr>
        <p:spPr>
          <a:xfrm>
            <a:off x="2813375" y="1605500"/>
            <a:ext cx="1242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9"/>
          <p:cNvSpPr txBox="1"/>
          <p:nvPr/>
        </p:nvSpPr>
        <p:spPr>
          <a:xfrm>
            <a:off x="6040875" y="15964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Press the Release button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again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>
            <a:off x="6047800" y="1605500"/>
            <a:ext cx="1001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 txBox="1"/>
          <p:nvPr/>
        </p:nvSpPr>
        <p:spPr>
          <a:xfrm>
            <a:off x="729800" y="1596400"/>
            <a:ext cx="11178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Press the Release button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again  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8">
            <a:alphaModFix/>
          </a:blip>
          <a:srcRect b="40817" l="45639" r="27126" t="15537"/>
          <a:stretch/>
        </p:blipFill>
        <p:spPr>
          <a:xfrm>
            <a:off x="1853974" y="1615350"/>
            <a:ext cx="959351" cy="11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9">
            <a:alphaModFix/>
          </a:blip>
          <a:srcRect b="8155" l="0" r="0" t="0"/>
          <a:stretch/>
        </p:blipFill>
        <p:spPr>
          <a:xfrm>
            <a:off x="1122500" y="2299350"/>
            <a:ext cx="332400" cy="3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9">
            <a:alphaModFix/>
          </a:blip>
          <a:srcRect b="8155" l="0" r="0" t="0"/>
          <a:stretch/>
        </p:blipFill>
        <p:spPr>
          <a:xfrm>
            <a:off x="6375375" y="2382913"/>
            <a:ext cx="332400" cy="3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9"/>
          <p:cNvCxnSpPr/>
          <p:nvPr/>
        </p:nvCxnSpPr>
        <p:spPr>
          <a:xfrm>
            <a:off x="9020725" y="2783900"/>
            <a:ext cx="0" cy="682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9"/>
          <p:cNvCxnSpPr/>
          <p:nvPr/>
        </p:nvCxnSpPr>
        <p:spPr>
          <a:xfrm flipH="1">
            <a:off x="6051525" y="4665600"/>
            <a:ext cx="987300" cy="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/>
        </p:nvSpPr>
        <p:spPr>
          <a:xfrm>
            <a:off x="2813375" y="2206025"/>
            <a:ext cx="1242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clean the geometry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(with  alcohol)</a:t>
            </a: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4">
            <a:alphaModFix/>
          </a:blip>
          <a:srcRect b="0" l="0" r="0" t="19736"/>
          <a:stretch/>
        </p:blipFill>
        <p:spPr>
          <a:xfrm>
            <a:off x="834825" y="2224552"/>
            <a:ext cx="1978500" cy="1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936700" y="1204325"/>
            <a:ext cx="733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Install a Geometry 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</a:rPr>
              <a:t>‹#›</a:t>
            </a:fld>
            <a:endParaRPr sz="1100">
              <a:solidFill>
                <a:srgbClr val="F2F2F2"/>
              </a:solidFill>
            </a:endParaRPr>
          </a:p>
        </p:txBody>
      </p:sp>
      <p:sp>
        <p:nvSpPr>
          <p:cNvPr id="181" name="Google Shape;181;p20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Procedure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2" name="Google Shape;182;p20"/>
          <p:cNvCxnSpPr/>
          <p:nvPr/>
        </p:nvCxnSpPr>
        <p:spPr>
          <a:xfrm>
            <a:off x="2813375" y="2215100"/>
            <a:ext cx="1242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0"/>
          <p:cNvSpPr txBox="1"/>
          <p:nvPr/>
        </p:nvSpPr>
        <p:spPr>
          <a:xfrm>
            <a:off x="6040875" y="22060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geometry is gently placed 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(clockwise direction until the first stop)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4" name="Google Shape;184;p20"/>
          <p:cNvCxnSpPr/>
          <p:nvPr/>
        </p:nvCxnSpPr>
        <p:spPr>
          <a:xfrm>
            <a:off x="6047800" y="2215100"/>
            <a:ext cx="1001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975" y="2113870"/>
            <a:ext cx="1836950" cy="137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7867" y="2037675"/>
            <a:ext cx="1836932" cy="13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/>
        </p:nvSpPr>
        <p:spPr>
          <a:xfrm>
            <a:off x="6040875" y="34244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 is checked that all the area of the geometry is covered by the sample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936700" y="1204325"/>
            <a:ext cx="733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➢"/>
            </a:pPr>
            <a:r>
              <a:rPr lang="es-419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Prepare the sample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1100">
                <a:solidFill>
                  <a:srgbClr val="F2F2F2"/>
                </a:solidFill>
              </a:rPr>
              <a:t>‹#›</a:t>
            </a:fld>
            <a:endParaRPr sz="1100">
              <a:solidFill>
                <a:srgbClr val="F2F2F2"/>
              </a:solidFill>
            </a:endParaRPr>
          </a:p>
        </p:txBody>
      </p:sp>
      <p:sp>
        <p:nvSpPr>
          <p:cNvPr id="194" name="Google Shape;194;p21"/>
          <p:cNvSpPr txBox="1"/>
          <p:nvPr>
            <p:ph type="ctrTitle"/>
          </p:nvPr>
        </p:nvSpPr>
        <p:spPr>
          <a:xfrm>
            <a:off x="723600" y="0"/>
            <a:ext cx="84204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2700"/>
              <a:buFont typeface="Calibri"/>
              <a:buNone/>
            </a:pPr>
            <a:r>
              <a:rPr lang="es-419" sz="1800">
                <a:solidFill>
                  <a:srgbClr val="F2F2F2"/>
                </a:solidFill>
                <a:latin typeface="Comfortaa"/>
                <a:ea typeface="Comfortaa"/>
                <a:cs typeface="Comfortaa"/>
                <a:sym typeface="Comfortaa"/>
              </a:rPr>
              <a:t>Procedure</a:t>
            </a:r>
            <a:endParaRPr b="1" sz="1800">
              <a:solidFill>
                <a:srgbClr val="F2F2F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2813375" y="1596425"/>
            <a:ext cx="12423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sample is placed on the Peltier plate 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6" name="Google Shape;196;p21"/>
          <p:cNvCxnSpPr/>
          <p:nvPr/>
        </p:nvCxnSpPr>
        <p:spPr>
          <a:xfrm>
            <a:off x="2813375" y="1605500"/>
            <a:ext cx="1242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1"/>
          <p:cNvSpPr txBox="1"/>
          <p:nvPr/>
        </p:nvSpPr>
        <p:spPr>
          <a:xfrm>
            <a:off x="6040875" y="1825000"/>
            <a:ext cx="10014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geometry is lowered using the arrows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(until it is touching the sample)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8" name="Google Shape;198;p21"/>
          <p:cNvCxnSpPr/>
          <p:nvPr/>
        </p:nvCxnSpPr>
        <p:spPr>
          <a:xfrm>
            <a:off x="6047800" y="1605500"/>
            <a:ext cx="1001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9020725" y="2783900"/>
            <a:ext cx="0" cy="682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1"/>
          <p:cNvSpPr txBox="1"/>
          <p:nvPr/>
        </p:nvSpPr>
        <p:spPr>
          <a:xfrm>
            <a:off x="7042225" y="2768450"/>
            <a:ext cx="19785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sample that comes out of the geometry, it is cleaned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01" name="Google Shape;201;p21"/>
          <p:cNvCxnSpPr/>
          <p:nvPr/>
        </p:nvCxnSpPr>
        <p:spPr>
          <a:xfrm flipH="1">
            <a:off x="6051525" y="4665600"/>
            <a:ext cx="987300" cy="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201" y="1560039"/>
            <a:ext cx="1873150" cy="140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5">
            <a:alphaModFix/>
          </a:blip>
          <a:srcRect b="0" l="25991" r="0" t="0"/>
          <a:stretch/>
        </p:blipFill>
        <p:spPr>
          <a:xfrm>
            <a:off x="1347325" y="1614575"/>
            <a:ext cx="1386324" cy="14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575" y="1514975"/>
            <a:ext cx="1873150" cy="140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7">
            <a:alphaModFix/>
          </a:blip>
          <a:srcRect b="9535" l="0" r="0" t="0"/>
          <a:stretch/>
        </p:blipFill>
        <p:spPr>
          <a:xfrm>
            <a:off x="7093300" y="3437875"/>
            <a:ext cx="1873150" cy="127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9625" y="3347900"/>
            <a:ext cx="1790900" cy="13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